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599" r:id="rId3"/>
    <p:sldId id="635" r:id="rId4"/>
    <p:sldId id="600" r:id="rId5"/>
    <p:sldId id="636" r:id="rId6"/>
    <p:sldId id="637" r:id="rId7"/>
    <p:sldId id="601" r:id="rId8"/>
    <p:sldId id="602" r:id="rId9"/>
    <p:sldId id="603" r:id="rId10"/>
    <p:sldId id="629" r:id="rId11"/>
    <p:sldId id="638" r:id="rId12"/>
    <p:sldId id="639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D3"/>
    <a:srgbClr val="3333CC"/>
    <a:srgbClr val="0066FF"/>
    <a:srgbClr val="0066CC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3" autoAdjust="0"/>
    <p:restoredTop sz="90712" autoAdjust="0"/>
  </p:normalViewPr>
  <p:slideViewPr>
    <p:cSldViewPr>
      <p:cViewPr varScale="1">
        <p:scale>
          <a:sx n="131" d="100"/>
          <a:sy n="131" d="100"/>
        </p:scale>
        <p:origin x="53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44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AECF2-4ECE-4B77-9B63-89B555F968CE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33131-76A5-42A0-BF8E-B774CBD27D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86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C33131-76A5-42A0-BF8E-B774CBD27D9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09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C33131-76A5-42A0-BF8E-B774CBD27D9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48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3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1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6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3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4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2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6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1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1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9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D701F-107A-4495-8369-668AFAEB2A32}" type="datetimeFigureOut">
              <a:rPr lang="en-US" smtClean="0"/>
              <a:pPr/>
              <a:t>12/2/18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226E7-B064-439A-91B8-0D06E2D4BA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19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540000" y="2540000"/>
            <a:ext cx="1905" cy="1905"/>
          </a:xfrm>
          <a:prstGeom prst="rect">
            <a:avLst/>
          </a:prstGeom>
        </p:spPr>
      </p:pic>
      <p:sp>
        <p:nvSpPr>
          <p:cNvPr id="6" name="Subtitle 9"/>
          <p:cNvSpPr txBox="1">
            <a:spLocks/>
          </p:cNvSpPr>
          <p:nvPr/>
        </p:nvSpPr>
        <p:spPr>
          <a:xfrm>
            <a:off x="1219200" y="3429000"/>
            <a:ext cx="6934200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Title 6"/>
          <p:cNvSpPr>
            <a:spLocks noGrp="1"/>
          </p:cNvSpPr>
          <p:nvPr>
            <p:ph type="ctrTitle"/>
          </p:nvPr>
        </p:nvSpPr>
        <p:spPr>
          <a:xfrm>
            <a:off x="800100" y="89853"/>
            <a:ext cx="7772400" cy="2895600"/>
          </a:xfrm>
        </p:spPr>
        <p:txBody>
          <a:bodyPr>
            <a:normAutofit/>
          </a:bodyPr>
          <a:lstStyle/>
          <a:p>
            <a:r>
              <a:rPr lang="en-US" altLang="zh-CN" dirty="0"/>
              <a:t>Module 7.3: Optimization -- Dynamic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24200" y="64770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40E401-49D6-7741-92A9-6EBB86CBFFF0}"/>
              </a:ext>
            </a:extLst>
          </p:cNvPr>
          <p:cNvSpPr/>
          <p:nvPr/>
        </p:nvSpPr>
        <p:spPr>
          <a:xfrm>
            <a:off x="2221880" y="5147101"/>
            <a:ext cx="4646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/>
              <a:t>Dennis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J.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Zhang</a:t>
            </a:r>
          </a:p>
          <a:p>
            <a:pPr algn="ctr"/>
            <a:r>
              <a:rPr lang="en-US" altLang="zh-CN" sz="2400" b="1" dirty="0"/>
              <a:t>Washington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University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in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St.</a:t>
            </a:r>
            <a:r>
              <a:rPr lang="zh-CN" altLang="en-US" sz="2400" b="1" dirty="0"/>
              <a:t> </a:t>
            </a:r>
            <a:r>
              <a:rPr lang="en-US" altLang="zh-CN" sz="2400" b="1" dirty="0" err="1"/>
              <a:t>Louisc</a:t>
            </a:r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69E5E-76C7-4141-8371-06F6AD747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687" y="2311876"/>
            <a:ext cx="5931236" cy="261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32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618030" y="0"/>
            <a:ext cx="588975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Knapsack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219200"/>
            <a:ext cx="7543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Given a fixed Knapsack size, our midterm problem can be solved optimally with dynamic programming.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Here are some hints on how to think about the Knapsack problem as DP: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Define V(</a:t>
            </a:r>
            <a:r>
              <a:rPr lang="en-US" sz="2000" dirty="0" err="1"/>
              <a:t>i</a:t>
            </a:r>
            <a:r>
              <a:rPr lang="en-US" sz="2000" dirty="0"/>
              <a:t>, j) as the optimal value of knapsack problem for the first </a:t>
            </a:r>
            <a:r>
              <a:rPr lang="en-US" sz="2000" dirty="0" err="1"/>
              <a:t>i</a:t>
            </a:r>
            <a:r>
              <a:rPr lang="en-US" sz="2000" dirty="0"/>
              <a:t> items with capacity j.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i</a:t>
            </a:r>
            <a:r>
              <a:rPr lang="en-US" sz="2000" dirty="0"/>
              <a:t> is an integer between 0 and 50 in our case.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j can be treated as an integer between 100 and 150, in our case.</a:t>
            </a:r>
          </a:p>
        </p:txBody>
      </p:sp>
    </p:spTree>
    <p:extLst>
      <p:ext uri="{BB962C8B-B14F-4D97-AF65-F5344CB8AC3E}">
        <p14:creationId xmlns:p14="http://schemas.microsoft.com/office/powerpoint/2010/main" val="2377733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618030" y="0"/>
            <a:ext cx="588975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Knapsack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219200"/>
            <a:ext cx="7543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Given a fixed Knapsack size, our midterm problem can be solved optimally with dynamic programming.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Here are some hints on how to think about the Knapsack problem as DP: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Define V(</a:t>
            </a:r>
            <a:r>
              <a:rPr lang="en-US" sz="2000" dirty="0" err="1"/>
              <a:t>i</a:t>
            </a:r>
            <a:r>
              <a:rPr lang="en-US" sz="2000" dirty="0"/>
              <a:t>, j) as the optimal value of knapsack problem for the first </a:t>
            </a:r>
            <a:r>
              <a:rPr lang="en-US" sz="2000" dirty="0" err="1"/>
              <a:t>i</a:t>
            </a:r>
            <a:r>
              <a:rPr lang="en-US" sz="2000" dirty="0"/>
              <a:t> items with capacity j.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i</a:t>
            </a:r>
            <a:r>
              <a:rPr lang="en-US" sz="2000" dirty="0"/>
              <a:t> is an integer between 0 and 50 in our case.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j can be treated as an integer between 100 and 150, in our case.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V(0, j) = 0 for all j, V(</a:t>
            </a:r>
            <a:r>
              <a:rPr lang="en-US" sz="2000" dirty="0" err="1"/>
              <a:t>i</a:t>
            </a:r>
            <a:r>
              <a:rPr lang="en-US" sz="2000" dirty="0"/>
              <a:t>, 0) =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Suppose the first item has weight 10 and value 5,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Then v(1, j) = 0 if j &lt; 10 and 5 if j &gt;= 10</a:t>
            </a:r>
          </a:p>
        </p:txBody>
      </p:sp>
    </p:spTree>
    <p:extLst>
      <p:ext uri="{BB962C8B-B14F-4D97-AF65-F5344CB8AC3E}">
        <p14:creationId xmlns:p14="http://schemas.microsoft.com/office/powerpoint/2010/main" val="802459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618030" y="0"/>
            <a:ext cx="588975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Knapsack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219200"/>
            <a:ext cx="7543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Given a fixed Knapsack size, our midterm problem can be solved optimally with dynamic programming.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Here are some hints on how to think about the Knapsack problem as DP: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Define V(</a:t>
            </a:r>
            <a:r>
              <a:rPr lang="en-US" sz="2000" dirty="0" err="1"/>
              <a:t>i</a:t>
            </a:r>
            <a:r>
              <a:rPr lang="en-US" sz="2000" dirty="0"/>
              <a:t>, j) as the optimal value of knapsack problem for the first </a:t>
            </a:r>
            <a:r>
              <a:rPr lang="en-US" sz="2000" dirty="0" err="1"/>
              <a:t>i</a:t>
            </a:r>
            <a:r>
              <a:rPr lang="en-US" sz="2000" dirty="0"/>
              <a:t> items with capacity j.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i</a:t>
            </a:r>
            <a:r>
              <a:rPr lang="en-US" sz="2000" dirty="0"/>
              <a:t> is an integer between 0 and 50 in our case.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j can be treated as an integer between 100 and 150, in our case.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V(0, j) = 0 for all j, V(</a:t>
            </a:r>
            <a:r>
              <a:rPr lang="en-US" sz="2000" dirty="0" err="1"/>
              <a:t>i</a:t>
            </a:r>
            <a:r>
              <a:rPr lang="en-US" sz="2000" dirty="0"/>
              <a:t>, 0) = 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Suppose the first item has weight 10 and value 5,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Then V(1, j) = 0 if j &lt; 10 and 5 if j &gt;= 10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Question 1: how do you represent v(</a:t>
            </a:r>
            <a:r>
              <a:rPr lang="en-US" sz="2000" dirty="0" err="1"/>
              <a:t>i</a:t>
            </a:r>
            <a:r>
              <a:rPr lang="en-US" sz="2000" dirty="0"/>
              <a:t>, j) as smaller instances (i.e., instances with smaller </a:t>
            </a:r>
            <a:r>
              <a:rPr lang="en-US" sz="2000" dirty="0" err="1"/>
              <a:t>i</a:t>
            </a:r>
            <a:r>
              <a:rPr lang="en-US" sz="2000" dirty="0"/>
              <a:t> and j)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Question 2: What information you should store along the way so that you can solve V(50, 100) (assuming that knapsack size is fixed at 100)?</a:t>
            </a:r>
          </a:p>
        </p:txBody>
      </p:sp>
    </p:spTree>
    <p:extLst>
      <p:ext uri="{BB962C8B-B14F-4D97-AF65-F5344CB8AC3E}">
        <p14:creationId xmlns:p14="http://schemas.microsoft.com/office/powerpoint/2010/main" val="2649012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04571" y="0"/>
            <a:ext cx="691663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Overview – Dynamic Programming 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/>
              <a:t>Dynamic Programming </a:t>
            </a:r>
            <a:r>
              <a:rPr lang="en-US" sz="2000" dirty="0"/>
              <a:t>is a general algorithm design technique for solving problems defined by or formulated as recurrences with overlapping sub-instances.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Invented by American mathematician Richard Bellman in the 1950s to solve optimization problems and later assimilated by CS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29367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04571" y="0"/>
            <a:ext cx="691663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Overview – Dynamic Programming 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/>
              <a:t>Dynamic Programming </a:t>
            </a:r>
            <a:r>
              <a:rPr lang="en-US" sz="2000" dirty="0"/>
              <a:t>is a general algorithm design technique for solving problems defined by or formulated as recurrences with overlapping sub-instances.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Invented by American mathematician Richard Bellman in the 1950s to solve optimization problems and later assimilated by CS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b="1" dirty="0"/>
              <a:t>Main idea: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set up a recurrence relating a solution to a larger instance to solutions of some smaller instances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solve smaller instances once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record solutions in a table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extract solution to the initial instance from that table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14672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3741" y="0"/>
            <a:ext cx="663829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 Example -- Fibonacci numbers 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Think about the Fibonacci number problem in Session 3: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Let us change the problem to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“Giving an n &gt; 1, return the nth Fibonacci number”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b="1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b="1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17DB2-FA64-CA43-A383-D15E409B28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543"/>
          <a:stretch/>
        </p:blipFill>
        <p:spPr>
          <a:xfrm>
            <a:off x="1702212" y="2286000"/>
            <a:ext cx="5721350" cy="1792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733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3741" y="0"/>
            <a:ext cx="663829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 Example -- Fibonacci numbers 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Think about the Fibonacci number problem in Session 3: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Let us change the problem to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“Giving an n &gt; 1, return the nth Fibonacci number”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b="1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b="1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17DB2-FA64-CA43-A383-D15E409B2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425" y="2081053"/>
            <a:ext cx="5721350" cy="432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93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43741" y="0"/>
            <a:ext cx="6638292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 Example -- Fibonacci numbers 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Why is this dynamic programming?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1. Divide the problem into sub-problems: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We divide Fib problem of N into sub-problems of N-1, N-2, N-3, ..., 1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2. Represent the larger instance by smaller instances: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Fib(N) = Fib(N-1) + Fib(N-2)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3. Solve the smaller cases first: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Fib(0) = 1, Fib(1) = 1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4. Record solution in a list / list of lists, solve large problems using smaller instances.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0D3F9-7349-E24C-9B8D-9147F071A0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35" b="25400"/>
          <a:stretch/>
        </p:blipFill>
        <p:spPr>
          <a:xfrm>
            <a:off x="1709833" y="3962400"/>
            <a:ext cx="6172200" cy="278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57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57631" y="0"/>
            <a:ext cx="6810519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Shortest Path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/>
              <a:t>Shortest path problem. </a:t>
            </a:r>
            <a:r>
              <a:rPr lang="en-US" sz="2000" dirty="0"/>
              <a:t>Given a directed graph G = (V, E), with edge weights c(</a:t>
            </a:r>
            <a:r>
              <a:rPr lang="en-US" sz="2000" dirty="0" err="1"/>
              <a:t>v,w</a:t>
            </a:r>
            <a:r>
              <a:rPr lang="en-US" sz="2000" dirty="0"/>
              <a:t>), find shortest path from node s to node t.</a:t>
            </a:r>
          </a:p>
          <a:p>
            <a:pPr lvl="1"/>
            <a:endParaRPr lang="en-US" sz="2000" dirty="0"/>
          </a:p>
          <a:p>
            <a:endParaRPr lang="en-US" sz="2000" dirty="0"/>
          </a:p>
          <a:p>
            <a:pPr lvl="2"/>
            <a:endParaRPr lang="en-US" sz="2000" dirty="0"/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lvl="1"/>
            <a:endParaRPr lang="en-US" sz="2000" b="1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9B9D9B-825B-A64E-B5E5-9AD05F7CBE56}"/>
              </a:ext>
            </a:extLst>
          </p:cNvPr>
          <p:cNvGrpSpPr/>
          <p:nvPr/>
        </p:nvGrpSpPr>
        <p:grpSpPr>
          <a:xfrm>
            <a:off x="612775" y="1981200"/>
            <a:ext cx="7769225" cy="4572000"/>
            <a:chOff x="1828800" y="4003675"/>
            <a:chExt cx="5546725" cy="2341563"/>
          </a:xfrm>
        </p:grpSpPr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61252398-DAEA-2043-AC68-478EC9734E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28800" y="4351338"/>
              <a:ext cx="241300" cy="239712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rgbClr val="FF0000"/>
                  </a:solidFill>
                </a:rPr>
                <a:t>s</a:t>
              </a:r>
            </a:p>
          </p:txBody>
        </p:sp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FB3CB11A-292E-A341-B8CC-BEB252D8C6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926263" y="4021138"/>
              <a:ext cx="241300" cy="239712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0" name="Oval 6">
              <a:extLst>
                <a:ext uri="{FF2B5EF4-FFF2-40B4-BE49-F238E27FC236}">
                  <a16:creationId xmlns:a16="http://schemas.microsoft.com/office/drawing/2014/main" id="{7B2AB902-F76A-064E-A0ED-25035F5C292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134225" y="6029325"/>
              <a:ext cx="241300" cy="2413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rgbClr val="FF0000"/>
                  </a:solidFill>
                </a:rPr>
                <a:t>t</a:t>
              </a:r>
            </a:p>
          </p:txBody>
        </p:sp>
        <p:sp>
          <p:nvSpPr>
            <p:cNvPr id="11" name="Oval 7">
              <a:extLst>
                <a:ext uri="{FF2B5EF4-FFF2-40B4-BE49-F238E27FC236}">
                  <a16:creationId xmlns:a16="http://schemas.microsoft.com/office/drawing/2014/main" id="{01AB72FD-141F-7243-B6A0-0619ADA46BF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016250" y="4021138"/>
              <a:ext cx="242888" cy="239712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12" name="Oval 8">
              <a:extLst>
                <a:ext uri="{FF2B5EF4-FFF2-40B4-BE49-F238E27FC236}">
                  <a16:creationId xmlns:a16="http://schemas.microsoft.com/office/drawing/2014/main" id="{0C297683-04D7-C044-838B-C0C418D8D87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6000" y="4803775"/>
              <a:ext cx="244475" cy="2413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sp>
          <p:nvSpPr>
            <p:cNvPr id="13" name="Oval 9">
              <a:extLst>
                <a:ext uri="{FF2B5EF4-FFF2-40B4-BE49-F238E27FC236}">
                  <a16:creationId xmlns:a16="http://schemas.microsoft.com/office/drawing/2014/main" id="{EA84AE09-CBE0-D942-A21F-95706EC95B3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059113" y="6103938"/>
              <a:ext cx="241300" cy="2413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2986FD38-3975-014F-83AE-1324EF2266A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294438" y="5037138"/>
              <a:ext cx="242887" cy="244475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15" name="Oval 11">
              <a:extLst>
                <a:ext uri="{FF2B5EF4-FFF2-40B4-BE49-F238E27FC236}">
                  <a16:creationId xmlns:a16="http://schemas.microsoft.com/office/drawing/2014/main" id="{D09E2E68-7944-4D4B-8AD5-C495C606A4F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464050" y="5240338"/>
              <a:ext cx="241300" cy="2413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 anchor="ctr"/>
            <a:lstStyle/>
            <a:p>
              <a:pPr algn="ctr"/>
              <a:r>
                <a:rPr kumimoji="0" lang="en-US" altLang="en-US" sz="2000" dirty="0">
                  <a:solidFill>
                    <a:schemeClr val="bg1"/>
                  </a:solidFill>
                </a:rPr>
                <a:t>5</a:t>
              </a:r>
            </a:p>
          </p:txBody>
        </p:sp>
        <p:cxnSp>
          <p:nvCxnSpPr>
            <p:cNvPr id="16" name="AutoShape 12">
              <a:extLst>
                <a:ext uri="{FF2B5EF4-FFF2-40B4-BE49-F238E27FC236}">
                  <a16:creationId xmlns:a16="http://schemas.microsoft.com/office/drawing/2014/main" id="{D94F4D28-DC19-5E48-AE90-F08CF050CF68}"/>
                </a:ext>
              </a:extLst>
            </p:cNvPr>
            <p:cNvCxnSpPr>
              <a:cxnSpLocks noChangeShapeType="1"/>
              <a:stCxn id="8" idx="6"/>
              <a:endCxn id="11" idx="2"/>
            </p:cNvCxnSpPr>
            <p:nvPr/>
          </p:nvCxnSpPr>
          <p:spPr bwMode="auto">
            <a:xfrm flipV="1">
              <a:off x="2070100" y="4140200"/>
              <a:ext cx="946150" cy="331788"/>
            </a:xfrm>
            <a:prstGeom prst="straightConnector1">
              <a:avLst/>
            </a:prstGeom>
            <a:noFill/>
            <a:ln w="38100">
              <a:solidFill>
                <a:srgbClr val="003399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" name="AutoShape 13">
              <a:extLst>
                <a:ext uri="{FF2B5EF4-FFF2-40B4-BE49-F238E27FC236}">
                  <a16:creationId xmlns:a16="http://schemas.microsoft.com/office/drawing/2014/main" id="{4D4DFFD0-D297-B647-B92D-4B99372F99AB}"/>
                </a:ext>
              </a:extLst>
            </p:cNvPr>
            <p:cNvCxnSpPr>
              <a:cxnSpLocks noChangeShapeType="1"/>
              <a:stCxn id="8" idx="5"/>
              <a:endCxn id="12" idx="1"/>
            </p:cNvCxnSpPr>
            <p:nvPr/>
          </p:nvCxnSpPr>
          <p:spPr bwMode="auto">
            <a:xfrm>
              <a:off x="2035175" y="4556125"/>
              <a:ext cx="1557338" cy="2825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" name="AutoShape 14">
              <a:extLst>
                <a:ext uri="{FF2B5EF4-FFF2-40B4-BE49-F238E27FC236}">
                  <a16:creationId xmlns:a16="http://schemas.microsoft.com/office/drawing/2014/main" id="{66883E1F-D9F7-6A4F-8F32-F479986CF67A}"/>
                </a:ext>
              </a:extLst>
            </p:cNvPr>
            <p:cNvCxnSpPr>
              <a:cxnSpLocks noChangeShapeType="1"/>
              <a:stCxn id="8" idx="4"/>
              <a:endCxn id="13" idx="1"/>
            </p:cNvCxnSpPr>
            <p:nvPr/>
          </p:nvCxnSpPr>
          <p:spPr bwMode="auto">
            <a:xfrm>
              <a:off x="1949450" y="4591050"/>
              <a:ext cx="1144588" cy="15478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9" name="AutoShape 15">
              <a:extLst>
                <a:ext uri="{FF2B5EF4-FFF2-40B4-BE49-F238E27FC236}">
                  <a16:creationId xmlns:a16="http://schemas.microsoft.com/office/drawing/2014/main" id="{F2A7CA48-A668-634D-98CF-2EAEB3524E70}"/>
                </a:ext>
              </a:extLst>
            </p:cNvPr>
            <p:cNvCxnSpPr>
              <a:cxnSpLocks noChangeShapeType="1"/>
              <a:stCxn id="12" idx="7"/>
              <a:endCxn id="9" idx="2"/>
            </p:cNvCxnSpPr>
            <p:nvPr/>
          </p:nvCxnSpPr>
          <p:spPr bwMode="auto">
            <a:xfrm flipV="1">
              <a:off x="3765550" y="4140200"/>
              <a:ext cx="3160713" cy="6985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0" name="AutoShape 16">
              <a:extLst>
                <a:ext uri="{FF2B5EF4-FFF2-40B4-BE49-F238E27FC236}">
                  <a16:creationId xmlns:a16="http://schemas.microsoft.com/office/drawing/2014/main" id="{91231661-6D6F-F949-B2F7-0236FE05A830}"/>
                </a:ext>
              </a:extLst>
            </p:cNvPr>
            <p:cNvCxnSpPr>
              <a:cxnSpLocks noChangeShapeType="1"/>
              <a:stCxn id="14" idx="7"/>
              <a:endCxn id="9" idx="4"/>
            </p:cNvCxnSpPr>
            <p:nvPr/>
          </p:nvCxnSpPr>
          <p:spPr bwMode="auto">
            <a:xfrm flipV="1">
              <a:off x="6502400" y="4260850"/>
              <a:ext cx="546100" cy="812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1" name="AutoShape 17">
              <a:extLst>
                <a:ext uri="{FF2B5EF4-FFF2-40B4-BE49-F238E27FC236}">
                  <a16:creationId xmlns:a16="http://schemas.microsoft.com/office/drawing/2014/main" id="{516BDBD2-65B2-DE40-AAF2-A292F82DD278}"/>
                </a:ext>
              </a:extLst>
            </p:cNvPr>
            <p:cNvCxnSpPr>
              <a:cxnSpLocks noChangeShapeType="1"/>
              <a:stCxn id="12" idx="5"/>
              <a:endCxn id="15" idx="2"/>
            </p:cNvCxnSpPr>
            <p:nvPr/>
          </p:nvCxnSpPr>
          <p:spPr bwMode="auto">
            <a:xfrm>
              <a:off x="3763963" y="5010150"/>
              <a:ext cx="700087" cy="3508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2" name="AutoShape 18">
              <a:extLst>
                <a:ext uri="{FF2B5EF4-FFF2-40B4-BE49-F238E27FC236}">
                  <a16:creationId xmlns:a16="http://schemas.microsoft.com/office/drawing/2014/main" id="{5F9FAF67-E449-FC48-9A7B-D2A3CE3F5EC9}"/>
                </a:ext>
              </a:extLst>
            </p:cNvPr>
            <p:cNvCxnSpPr>
              <a:cxnSpLocks noChangeShapeType="1"/>
              <a:stCxn id="15" idx="5"/>
              <a:endCxn id="10" idx="2"/>
            </p:cNvCxnSpPr>
            <p:nvPr/>
          </p:nvCxnSpPr>
          <p:spPr bwMode="auto">
            <a:xfrm>
              <a:off x="4670425" y="5446713"/>
              <a:ext cx="2463800" cy="703262"/>
            </a:xfrm>
            <a:prstGeom prst="straightConnector1">
              <a:avLst/>
            </a:prstGeom>
            <a:noFill/>
            <a:ln w="38100">
              <a:solidFill>
                <a:srgbClr val="003399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3" name="AutoShape 19">
              <a:extLst>
                <a:ext uri="{FF2B5EF4-FFF2-40B4-BE49-F238E27FC236}">
                  <a16:creationId xmlns:a16="http://schemas.microsoft.com/office/drawing/2014/main" id="{28502CE6-79E2-6440-B82D-782714C60108}"/>
                </a:ext>
              </a:extLst>
            </p:cNvPr>
            <p:cNvCxnSpPr>
              <a:cxnSpLocks noChangeShapeType="1"/>
              <a:stCxn id="15" idx="6"/>
              <a:endCxn id="14" idx="2"/>
            </p:cNvCxnSpPr>
            <p:nvPr/>
          </p:nvCxnSpPr>
          <p:spPr bwMode="auto">
            <a:xfrm flipV="1">
              <a:off x="4705350" y="5159375"/>
              <a:ext cx="1589088" cy="2032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4" name="AutoShape 20">
              <a:extLst>
                <a:ext uri="{FF2B5EF4-FFF2-40B4-BE49-F238E27FC236}">
                  <a16:creationId xmlns:a16="http://schemas.microsoft.com/office/drawing/2014/main" id="{5B4F2CE6-9277-9747-AE0F-6FECA6F3C24B}"/>
                </a:ext>
              </a:extLst>
            </p:cNvPr>
            <p:cNvCxnSpPr>
              <a:cxnSpLocks noChangeShapeType="1"/>
              <a:stCxn id="14" idx="5"/>
              <a:endCxn id="10" idx="1"/>
            </p:cNvCxnSpPr>
            <p:nvPr/>
          </p:nvCxnSpPr>
          <p:spPr bwMode="auto">
            <a:xfrm>
              <a:off x="6502400" y="5246688"/>
              <a:ext cx="666750" cy="81915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5" name="AutoShape 21">
              <a:extLst>
                <a:ext uri="{FF2B5EF4-FFF2-40B4-BE49-F238E27FC236}">
                  <a16:creationId xmlns:a16="http://schemas.microsoft.com/office/drawing/2014/main" id="{1B228FFB-9C06-9541-B7BF-4958FFFE7D42}"/>
                </a:ext>
              </a:extLst>
            </p:cNvPr>
            <p:cNvCxnSpPr>
              <a:cxnSpLocks noChangeShapeType="1"/>
              <a:stCxn id="9" idx="3"/>
              <a:endCxn id="15" idx="7"/>
            </p:cNvCxnSpPr>
            <p:nvPr/>
          </p:nvCxnSpPr>
          <p:spPr bwMode="auto">
            <a:xfrm flipH="1">
              <a:off x="4670425" y="4225925"/>
              <a:ext cx="2290763" cy="1049338"/>
            </a:xfrm>
            <a:prstGeom prst="straightConnector1">
              <a:avLst/>
            </a:prstGeom>
            <a:noFill/>
            <a:ln w="38100">
              <a:solidFill>
                <a:srgbClr val="003399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6" name="AutoShape 22">
              <a:extLst>
                <a:ext uri="{FF2B5EF4-FFF2-40B4-BE49-F238E27FC236}">
                  <a16:creationId xmlns:a16="http://schemas.microsoft.com/office/drawing/2014/main" id="{510B466A-270C-AB4A-B568-DD9EB70D22D7}"/>
                </a:ext>
              </a:extLst>
            </p:cNvPr>
            <p:cNvCxnSpPr>
              <a:cxnSpLocks noChangeShapeType="1"/>
              <a:stCxn id="12" idx="4"/>
              <a:endCxn id="13" idx="0"/>
            </p:cNvCxnSpPr>
            <p:nvPr/>
          </p:nvCxnSpPr>
          <p:spPr bwMode="auto">
            <a:xfrm flipH="1">
              <a:off x="3179763" y="5045075"/>
              <a:ext cx="498475" cy="105886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27" name="AutoShape 23">
              <a:extLst>
                <a:ext uri="{FF2B5EF4-FFF2-40B4-BE49-F238E27FC236}">
                  <a16:creationId xmlns:a16="http://schemas.microsoft.com/office/drawing/2014/main" id="{5CDDA362-A44A-7F4A-ACB7-CDFF47543130}"/>
                </a:ext>
              </a:extLst>
            </p:cNvPr>
            <p:cNvCxnSpPr>
              <a:cxnSpLocks noChangeShapeType="1"/>
              <a:stCxn id="13" idx="7"/>
              <a:endCxn id="15" idx="3"/>
            </p:cNvCxnSpPr>
            <p:nvPr/>
          </p:nvCxnSpPr>
          <p:spPr bwMode="auto">
            <a:xfrm flipV="1">
              <a:off x="3265488" y="5446713"/>
              <a:ext cx="1233487" cy="69215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30" name="AutoShape 24">
              <a:extLst>
                <a:ext uri="{FF2B5EF4-FFF2-40B4-BE49-F238E27FC236}">
                  <a16:creationId xmlns:a16="http://schemas.microsoft.com/office/drawing/2014/main" id="{AF9690CA-CD99-104E-9DDF-FE5194C297B0}"/>
                </a:ext>
              </a:extLst>
            </p:cNvPr>
            <p:cNvCxnSpPr>
              <a:cxnSpLocks noChangeShapeType="1"/>
              <a:stCxn id="11" idx="6"/>
              <a:endCxn id="9" idx="1"/>
            </p:cNvCxnSpPr>
            <p:nvPr/>
          </p:nvCxnSpPr>
          <p:spPr bwMode="auto">
            <a:xfrm flipV="1">
              <a:off x="3259138" y="4056063"/>
              <a:ext cx="3702050" cy="84137"/>
            </a:xfrm>
            <a:prstGeom prst="straightConnector1">
              <a:avLst/>
            </a:prstGeom>
            <a:noFill/>
            <a:ln w="38100">
              <a:solidFill>
                <a:srgbClr val="003399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31" name="AutoShape 25">
              <a:extLst>
                <a:ext uri="{FF2B5EF4-FFF2-40B4-BE49-F238E27FC236}">
                  <a16:creationId xmlns:a16="http://schemas.microsoft.com/office/drawing/2014/main" id="{8A1781CE-383A-7840-A7EE-BA2121E99366}"/>
                </a:ext>
              </a:extLst>
            </p:cNvPr>
            <p:cNvCxnSpPr>
              <a:cxnSpLocks noChangeShapeType="1"/>
              <a:stCxn id="13" idx="6"/>
              <a:endCxn id="10" idx="3"/>
            </p:cNvCxnSpPr>
            <p:nvPr/>
          </p:nvCxnSpPr>
          <p:spPr bwMode="auto">
            <a:xfrm>
              <a:off x="3300413" y="6223000"/>
              <a:ext cx="3868737" cy="127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32" name="AutoShape 26">
              <a:extLst>
                <a:ext uri="{FF2B5EF4-FFF2-40B4-BE49-F238E27FC236}">
                  <a16:creationId xmlns:a16="http://schemas.microsoft.com/office/drawing/2014/main" id="{7138BBFB-C9D1-764F-B910-73646C9D8212}"/>
                </a:ext>
              </a:extLst>
            </p:cNvPr>
            <p:cNvCxnSpPr>
              <a:cxnSpLocks noChangeShapeType="1"/>
              <a:stCxn id="9" idx="5"/>
              <a:endCxn id="10" idx="0"/>
            </p:cNvCxnSpPr>
            <p:nvPr/>
          </p:nvCxnSpPr>
          <p:spPr bwMode="auto">
            <a:xfrm>
              <a:off x="7132638" y="4225925"/>
              <a:ext cx="122237" cy="1803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33" name="Text Box 27">
              <a:extLst>
                <a:ext uri="{FF2B5EF4-FFF2-40B4-BE49-F238E27FC236}">
                  <a16:creationId xmlns:a16="http://schemas.microsoft.com/office/drawing/2014/main" id="{2DD8AEC0-8836-4446-A908-86D69E3858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16475" y="4003675"/>
              <a:ext cx="217488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10</a:t>
              </a:r>
            </a:p>
          </p:txBody>
        </p:sp>
        <p:sp>
          <p:nvSpPr>
            <p:cNvPr id="34" name="Text Box 28">
              <a:extLst>
                <a:ext uri="{FF2B5EF4-FFF2-40B4-BE49-F238E27FC236}">
                  <a16:creationId xmlns:a16="http://schemas.microsoft.com/office/drawing/2014/main" id="{8BF8DB67-0122-9249-BF6C-3107BD8D0A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75200" y="4503738"/>
              <a:ext cx="215900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18</a:t>
              </a:r>
            </a:p>
          </p:txBody>
        </p:sp>
        <p:sp>
          <p:nvSpPr>
            <p:cNvPr id="35" name="Text Box 29">
              <a:extLst>
                <a:ext uri="{FF2B5EF4-FFF2-40B4-BE49-F238E27FC236}">
                  <a16:creationId xmlns:a16="http://schemas.microsoft.com/office/drawing/2014/main" id="{2358BEC0-F559-5C41-B550-1ADF4D7B64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40388" y="4664075"/>
              <a:ext cx="303212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en-US" sz="2000"/>
                <a:t> -16</a:t>
              </a:r>
            </a:p>
          </p:txBody>
        </p:sp>
        <p:sp>
          <p:nvSpPr>
            <p:cNvPr id="36" name="Text Box 30">
              <a:extLst>
                <a:ext uri="{FF2B5EF4-FFF2-40B4-BE49-F238E27FC236}">
                  <a16:creationId xmlns:a16="http://schemas.microsoft.com/office/drawing/2014/main" id="{49F73F99-95F3-9147-98A0-91651DAB35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3788" y="4230688"/>
              <a:ext cx="217487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9</a:t>
              </a:r>
            </a:p>
          </p:txBody>
        </p:sp>
        <p:sp>
          <p:nvSpPr>
            <p:cNvPr id="37" name="Text Box 31">
              <a:extLst>
                <a:ext uri="{FF2B5EF4-FFF2-40B4-BE49-F238E27FC236}">
                  <a16:creationId xmlns:a16="http://schemas.microsoft.com/office/drawing/2014/main" id="{F52FE7CF-95B6-6142-9494-AE846DCB75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60663" y="4608513"/>
              <a:ext cx="219075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 6</a:t>
              </a:r>
            </a:p>
          </p:txBody>
        </p:sp>
        <p:sp>
          <p:nvSpPr>
            <p:cNvPr id="38" name="Text Box 32">
              <a:extLst>
                <a:ext uri="{FF2B5EF4-FFF2-40B4-BE49-F238E27FC236}">
                  <a16:creationId xmlns:a16="http://schemas.microsoft.com/office/drawing/2014/main" id="{53C36A4F-85FC-CA41-A919-A1ECFEC0D3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6975" y="5305425"/>
              <a:ext cx="219075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15</a:t>
              </a:r>
            </a:p>
          </p:txBody>
        </p:sp>
        <p:sp>
          <p:nvSpPr>
            <p:cNvPr id="39" name="Text Box 33">
              <a:extLst>
                <a:ext uri="{FF2B5EF4-FFF2-40B4-BE49-F238E27FC236}">
                  <a16:creationId xmlns:a16="http://schemas.microsoft.com/office/drawing/2014/main" id="{3F406266-BDD9-6748-B24C-651623DF77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5338" y="5383213"/>
              <a:ext cx="215900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 -8</a:t>
              </a:r>
            </a:p>
          </p:txBody>
        </p:sp>
        <p:sp>
          <p:nvSpPr>
            <p:cNvPr id="40" name="Text Box 34">
              <a:extLst>
                <a:ext uri="{FF2B5EF4-FFF2-40B4-BE49-F238E27FC236}">
                  <a16:creationId xmlns:a16="http://schemas.microsoft.com/office/drawing/2014/main" id="{F982E4B0-7B19-0748-B138-99DEF9E666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4775" y="5089525"/>
              <a:ext cx="300038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 30</a:t>
              </a:r>
            </a:p>
          </p:txBody>
        </p:sp>
        <p:sp>
          <p:nvSpPr>
            <p:cNvPr id="41" name="Text Box 35">
              <a:extLst>
                <a:ext uri="{FF2B5EF4-FFF2-40B4-BE49-F238E27FC236}">
                  <a16:creationId xmlns:a16="http://schemas.microsoft.com/office/drawing/2014/main" id="{FAF2CF95-2623-8048-A045-68B3CC674B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89350" y="5683250"/>
              <a:ext cx="331788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 20</a:t>
              </a:r>
            </a:p>
          </p:txBody>
        </p:sp>
        <p:sp>
          <p:nvSpPr>
            <p:cNvPr id="42" name="Text Box 36">
              <a:extLst>
                <a:ext uri="{FF2B5EF4-FFF2-40B4-BE49-F238E27FC236}">
                  <a16:creationId xmlns:a16="http://schemas.microsoft.com/office/drawing/2014/main" id="{BCC279E0-A193-6749-A4B3-2D2CAC1B1E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52963" y="6140450"/>
              <a:ext cx="322262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44</a:t>
              </a:r>
            </a:p>
          </p:txBody>
        </p:sp>
        <p:sp>
          <p:nvSpPr>
            <p:cNvPr id="43" name="Text Box 37">
              <a:extLst>
                <a:ext uri="{FF2B5EF4-FFF2-40B4-BE49-F238E27FC236}">
                  <a16:creationId xmlns:a16="http://schemas.microsoft.com/office/drawing/2014/main" id="{D740EDA6-D0C6-C747-97E2-195DAD9BA9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07050" y="5645150"/>
              <a:ext cx="215900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16</a:t>
              </a:r>
            </a:p>
          </p:txBody>
        </p:sp>
        <p:sp>
          <p:nvSpPr>
            <p:cNvPr id="44" name="Text Box 38">
              <a:extLst>
                <a:ext uri="{FF2B5EF4-FFF2-40B4-BE49-F238E27FC236}">
                  <a16:creationId xmlns:a16="http://schemas.microsoft.com/office/drawing/2014/main" id="{34CE0DFD-3A0F-0B45-92D5-1F6F8B1D9C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3550" y="5141913"/>
              <a:ext cx="217488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11</a:t>
              </a:r>
            </a:p>
          </p:txBody>
        </p:sp>
        <p:sp>
          <p:nvSpPr>
            <p:cNvPr id="45" name="Text Box 39">
              <a:extLst>
                <a:ext uri="{FF2B5EF4-FFF2-40B4-BE49-F238E27FC236}">
                  <a16:creationId xmlns:a16="http://schemas.microsoft.com/office/drawing/2014/main" id="{0F74180C-E9E7-D842-AA1A-E2E655F75A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8925" y="4659313"/>
              <a:ext cx="215900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6</a:t>
              </a:r>
            </a:p>
          </p:txBody>
        </p:sp>
        <p:sp>
          <p:nvSpPr>
            <p:cNvPr id="46" name="Text Box 40">
              <a:extLst>
                <a:ext uri="{FF2B5EF4-FFF2-40B4-BE49-F238E27FC236}">
                  <a16:creationId xmlns:a16="http://schemas.microsoft.com/office/drawing/2014/main" id="{8B0151C2-AD4C-D24F-99ED-8E74B1D1EB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5043488"/>
              <a:ext cx="219075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19</a:t>
              </a:r>
            </a:p>
          </p:txBody>
        </p:sp>
        <p:sp>
          <p:nvSpPr>
            <p:cNvPr id="47" name="Text Box 41">
              <a:extLst>
                <a:ext uri="{FF2B5EF4-FFF2-40B4-BE49-F238E27FC236}">
                  <a16:creationId xmlns:a16="http://schemas.microsoft.com/office/drawing/2014/main" id="{15B0C3F5-1625-D149-9959-333D7E0FA1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91313" y="5478463"/>
              <a:ext cx="214312" cy="1576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en-US" sz="2000"/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6733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8157" y="0"/>
            <a:ext cx="666945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Shortest Path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1000" y="914400"/>
            <a:ext cx="8458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/>
              <a:t>Def. OPT(</a:t>
            </a:r>
            <a:r>
              <a:rPr lang="en-US" sz="2000" dirty="0" err="1"/>
              <a:t>i</a:t>
            </a:r>
            <a:r>
              <a:rPr lang="en-US" sz="2000" dirty="0"/>
              <a:t>, v) = length of shortest v-t path P using at most </a:t>
            </a:r>
            <a:r>
              <a:rPr lang="en-US" sz="2000" dirty="0" err="1"/>
              <a:t>i</a:t>
            </a:r>
            <a:r>
              <a:rPr lang="en-US" sz="2000" dirty="0"/>
              <a:t> edges.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Case 1: </a:t>
            </a:r>
            <a:r>
              <a:rPr lang="en-US" sz="2000" b="1" dirty="0"/>
              <a:t>P uses at most i-1 edges.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OPT(</a:t>
            </a:r>
            <a:r>
              <a:rPr lang="en-US" sz="2000" dirty="0" err="1"/>
              <a:t>i</a:t>
            </a:r>
            <a:r>
              <a:rPr lang="en-US" sz="2000" dirty="0"/>
              <a:t>, v) = OPT(i-1, v) </a:t>
            </a:r>
          </a:p>
          <a:p>
            <a:pPr marL="342900" indent="-342900">
              <a:buFont typeface="Arial"/>
              <a:buChar char="•"/>
            </a:pP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/>
              <a:t>Case 2: </a:t>
            </a:r>
            <a:r>
              <a:rPr lang="en-US" sz="2000" b="1" dirty="0"/>
              <a:t>P uses exactly </a:t>
            </a:r>
            <a:r>
              <a:rPr lang="en-US" sz="2000" b="1" dirty="0" err="1"/>
              <a:t>i</a:t>
            </a:r>
            <a:r>
              <a:rPr lang="en-US" sz="2000" b="1" dirty="0"/>
              <a:t> edges. 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/>
              <a:t>if (v, w) is first edge, then OPT uses (v, w), and then selects best w-t path using at most i-1 edges</a:t>
            </a:r>
          </a:p>
          <a:p>
            <a:pPr lvl="1"/>
            <a:endParaRPr lang="en-US" sz="2000" dirty="0"/>
          </a:p>
        </p:txBody>
      </p:sp>
      <p:graphicFrame>
        <p:nvGraphicFramePr>
          <p:cNvPr id="7" name="Object 4">
            <a:extLst>
              <a:ext uri="{FF2B5EF4-FFF2-40B4-BE49-F238E27FC236}">
                <a16:creationId xmlns:a16="http://schemas.microsoft.com/office/drawing/2014/main" id="{1504C86B-0817-5247-A2A5-06965A4041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288796"/>
              </p:ext>
            </p:extLst>
          </p:nvPr>
        </p:nvGraphicFramePr>
        <p:xfrm>
          <a:off x="935446" y="3657600"/>
          <a:ext cx="7254875" cy="131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Equation" r:id="rId3" imgW="49447450" imgH="7315200" progId="Equation.3">
                  <p:embed/>
                </p:oleObj>
              </mc:Choice>
              <mc:Fallback>
                <p:oleObj name="Equation" r:id="rId3" imgW="49447450" imgH="7315200" progId="Equation.3">
                  <p:embed/>
                  <p:pic>
                    <p:nvPicPr>
                      <p:cNvPr id="675844" name="Object 4">
                        <a:extLst>
                          <a:ext uri="{FF2B5EF4-FFF2-40B4-BE49-F238E27FC236}">
                            <a16:creationId xmlns:a16="http://schemas.microsoft.com/office/drawing/2014/main" id="{6412394C-6917-4443-81EE-C1F94B68FAD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-1843" t="-13499" r="-1843" b="-13499"/>
                      <a:stretch>
                        <a:fillRect/>
                      </a:stretch>
                    </p:blipFill>
                    <p:spPr bwMode="auto">
                      <a:xfrm>
                        <a:off x="935446" y="3657600"/>
                        <a:ext cx="7254875" cy="1311275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6733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-14068" y="0"/>
            <a:ext cx="9158068" cy="748359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8165" y="0"/>
            <a:ext cx="666945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Another Example --  Shortest Path</a:t>
            </a:r>
          </a:p>
        </p:txBody>
      </p:sp>
      <p:sp>
        <p:nvSpPr>
          <p:cNvPr id="28" name="AutoShape 4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AutoShape 6" descr="data:image/jpeg;base64,/9j/4AAQSkZJRgABAQAAAQABAAD/2wCEAAkGBxQHEhUUEBQVFBUWFhoaFxgVFRYWHBceGBkYGBgXICAZIiggGh8xIRQXITEiJikrLi4uHR8/ODMtNygtLiwBCgoKDg0OGhAQGjglHyUxNzc0NzUsMDYvNzQ3Ly83NzcuNzc1NzQrLDcyNzc3LC0zNzAwNzExLi03LTQ4ODE3N//AABEIAHkBnwMBIgACEQEDEQH/xAAcAAEAAgIDAQAAAAAAAAAAAAAABwgFBgIDBAH/xABJEAABAwIDBQMHBwkGBwEAAAABAAIDBBEFEiEGBzFBURNhcQgiMjWBkbEUQnJzdKGyIzM0Q1KCwcLRFyRikpOzFlNUouHw8RX/xAAZAQEAAwEBAAAAAAAAAAAAAAAAAwQFAgH/xAAtEQEAAgIAAggEBwAAAAAAAAAAAQIDEQQFEiExMmFxobETIkGBFBUzUdHw8f/aAAwDAQACEQMRAD8AnFERAREQEREBERAREQEREBERAREQEREBERAREQEREBERAREQEREBERAREQEREBERAREQEREBERAREQEREBERAREQEREBERARFqO328Cm2KYO1vJM8XZEwi5HDM4/Nbfn42Bsg25FXCv3618zrxRwRN5DK5595I+C78H38VkDh8qhhmZfXIDG4DuNyPuQWIRYfZXaODaqnbUUxJadCDo5jhxa4cj93RapvV3hybDugbFCyUzB5Je4i2TKLafS+5BIaKINl99QrYqmWshbG2BrS0RuJMjnktDAHc9OPIXWq1W/qte+8cEDGcmnO8+03F/cEFiUUd7Fb16fHqaaWoAp5KdmeVt8wLeGZnM62GXiCRxvdaFjG/uokkPySnjZGDp2uZ7j3nKQB4C/igsCiifd3vibtFM2mrI2wyv0jewnI8/skHVpPLUg92l5YQEUU7d754cCkdBRxiokYbPeXWjaRxaLavI52sO8qPn78MTcbj5OB07I/wAXILLooR2R369u9seJRNY02HbRXs09XNN9O8HToVNjHiQAtIIIuCNQQeBQckUNbbb5Jtna2emjponticAHOc65u1rr6eKwn9v9T/0kP+d6CwCKv/8Ab/U/9JD/AJ3qZdi8bO0dFBUuYGOlaSWg3As4t0v4IM2ijveHvWg2RcYYm/KKgDVodZsd+GY6688o162uo3O/iuzX7Gny39HK/wB18yCxiKNt329uDal4gnZ8nqD6IzZmSHo08Q7/AAn2EqRp5Oya53GwJ9wug5ooAdv/AKi/6JDa/wC29bHt3vlGCObDSRNkmyNdI55OSMuaHZBbVzhfXgB77BLiKv8Ag2/qojkHyunjfGTr2V2vHeMxIPgbeIU74ZXx4pEyaF2aORoc0jmCg9KIo33kb1otkX9hAwT1NruBNmRX1GYjUutrlHLmEEkIq5N30YrHaR0MJivzheGnuzZlK+7jeLDts0ty9lUMF3xE3uOGdp5tuQDzF/AkN2RdVXUso2OkkcGMYC5znGwAGpJUI7S79JJJDHhkAc29myShznP7wxtrDx17ggnNFXqk32YjhkgFbTxubzaWPhdbqCb/AAU17JbTwbWU4npnXHBzTo6N3Nrh118CgzSKMtt950mzeJR0bIGPa7s8znOIP5R1tLaaBYzbne/JSVDqXCohPIwkPkLXPFxxDWt424E//UEwIoG2X34zxzCPE4mZC7K58bSx0fK5aSbgc+B8eC37eNvKh2PYxsYE9RIA5jA7QNPB7iOR5Aanu4oN7RV2O+nFKCRpqIIgw6hjopIyR3Em/t1U1bFbVw7YUwnguNcr2H0o3Di09eoPMIM+i0Oj28knqQwxN7M9m7QnMGSujax972cfy8ZLLCwJs51rHfEBERAREQEREBERAVbt42w+LY1iFRP8mfIxzyIyx7HDI3RgAvcaAG1uJKsiop3nb3Bs3I6momNknb6b36sjJ+bYaud14Ad+oAcd3W6Slp6VkmIwdpUSC7myEgRg8GgNNr21JPNRbvg2Wh2Ur+zpgRFJGJGtJJyXLmloJ1I82+vVd1JtVju1z3Np5aiQ8xCAxrfEtAA9pWubXYbW4ZMG4l2nalgcO0k7Q5STzubC4OiCUfJpqnZ6yO5y5Y3gcr3c0n3W9y4+Uv8AnKL6E3xjXV5NX6RV/VR/icu3yl/zlF9Cb4xoI32B2XdthVspmvyNIL3utfK1vEgczqAPFbPvU3Yt2LijmglfLG9+RweBdriCQbt0scp+7qsh5OLA6unPSD4vat78oV1sLGg1qGezR6CvGC4fJi88dPD6cz2sHTUjU9w4+xSltjuXGA0L6iKpdJJC3NI1zA1rgPSy21HXW/Babum9b0f1v8rlZLeP6rrfs0n4SgqThUpgmic3i2RhHiHAhXC2mE8tFOKQXndE4R6gec4Wvc6XF7qnVD+cZ9NvxCunLUsoojJK4MYxmZzjoGgC5J9gQVbpd1uJyzRslpZGNe9rXPuxwYCdXmx5C5U4f2Q4WIOx7A5rW7XO7tL/ALV729lrdyjfbDfhUVb3Mw4CGIEgSOaHSP77O81nhYnvWFoRtDtUzPE6sfGeDs/ZNPeLloI7wg0TEaX5DLJETfs3uZfrlcW3+5Ws3SzmowijLjciPL7GOc1v3ABVQrI3wyPbLfO1zg+5ucwJDrnmb3Vqtzvqek+i7/ceg8u0W6Wh2gqJKiYzB8hBdleALgAaAg24BRPva2Tw7Y5rIqYyvqX+dZ0gIjZ+0QBxJFgPFT1tjtJFspSyVE2uUWY3m959Fg/ryFyqjY1isuPVEk85zSSuube4NA5ACwA6AIOzZvA5do6mOngF3yG1+TR85x7gNVaPEpGbvMId2eopocrC75zz5rSfF7gfasNua2G/4Xpu2nb/AHmcAuvxjZxbH3Hme/TkuO/+QswlwHzpowfC5PxAQVsu/EpdSXSSv1J4uc93E+JKsjS7l8PbSiJ7HGYs1nD3Zg+3pAXy2vysq+7HtD6+kB4fKYv9xquYgpPW078Knewmz4ZHNu0kWcxxFx01CtbsTj52mwuOd3pmJzZPpsBa4+21/aq27zGCPFa0Dh27/vN/4qYNwMpfhVSDwbNJb2xMKCvTuKl7YLc+Np6QVVXPJGZbmMNAJtcjM4u43te2mnNRC7iri7CsEeHUYHAU0X4GoKk7QYU7A6mankILonlhI4G3A+0WKsZuCqTPhLQf1csjR4XDv5yoR3tet6z6wfgapn8nr1WftEnwYg33aLExgtLPUO1EUTn265QSB7TYKum6TZ//AI2xJ81Z+UZHeaXNqHvc7zWnuvc27lMu+iQx4NV2vqIxp0M0YPxWleTRGAytd87NEPYA8j4lBM01IyeMxuY10ZGUsLQWkdLcLKteJ0Dt3ePs7AOEQlY5nE3im0czvtdzfYFZpcXRh/EA+IQQ/wCUTtC6kghpIzbtyXyW/ZYRlb7XG/7qyO4vY+LC6NlW9gM84JDjqWMv5rW9L2uetx0WgeUU8uxKMHgKZlva+RTxsawR0FIBwFNFb/Tag6tstl4dq6Z8M7QSQezfYZo3W0cDy7xzCgbcpjEmzuKmlkNmzF0T28g9l8rve0t/eVllVjFB8m2kOTS2Istbvlbf4lB7t/zizFiQbEQxWI5ekpq3ZbJR7LUcdmjt5GNfM8jzi5wvlv0F7Af1UKeUB62P1Ef8ysrS+g36I+CCF/KNwCNkcFYxobIZOykIHpgtLml3eMhF+/uC4biNnBi+bEKz8q6Mthgz+cGiNoGYd4GVo6WKz/lEerGfaGfhevVuB9Ut+uk+IQbDvGwCPaGgnjkaC5sbnxuI1Y9jS4EdOFj1BKiTybassqqmK5yuia63K7XWv7nlTlj36NP9TJ+AqBPJx/T5vs5/G1BN8WylNFKJAw3Dy9rM7sjXm3nBvDkCBwBAIAIWbREBERAREQEREBERBxldkBPQEqklZUurJHyPN3Pc5zj1LiST7yruqr+8rdtU4DUySQQvlpnuLmOjaXZMxvkcBq23AHgRbXigmjcvDFFhNOYbXcHGQjiX5iHX79APCyhffpjMeL4m4QuDmwxtiJGozAuLhfnYut4grWcGbiDLxUfytoedWQ9qA4nTUN07tVuL9y9ZFQOqHW+UAhwp2+ccltdRpn4HKOQOtzZB7/JwrmQVlRE42dJCCwdcjruHjZ1/YV7vKX/OUX0JvjGsXui3bVNfPHWTF9NFC8OboWySFp4AHg3kSeIuB1Gf8orC5q99GYYZZQGygmONz7XMdr5QbIMN5N/6bUfUfztW7eUP6sb9oZ+F61Xye8JnoKyd00MsbTBYGSNzATnGnnBblv6oZa/DQ2GN8jhOwkMaXG1nC9hrzCCEt03rej+t/lcrJbx/Vdb9mk/CVX3dZgVVBitI59NO1rZCS50T2gDK7UkiwVhd4EDqnDaxkbS9zqeQBrQSScp0AGpKCodD+cZ9NvxCsxvvqnU2DPyEjO6JjrdCbkfcq90OzlX2jP7rUem39TJ1HcrU7YbOjaehkpXHKXsGVx+a9ti0+Fxr3XQVL2fZHLVU7ZrdkZoxJfhlL2h1/ZdXGxCuiwaB0shbHFEy/IAADQD4AKomO7JVmAyGOop5GkH0g0uY7vDhoQslhWC4rtXkp2CqkjFrdq6QRMHAEl/mgDu16INbxGq+WyySWt2j3Pt0zOJ/irObj8QZW4TC1pGaIvY8X1BzFwv4hwKhvbvdXU7L9kYg6pY8AOdGwktk5tyi5yn5p/8ATK+5nYKbZKN8tS8iWdovCD5sYGozdX68tBrxQRLvh2xdtPWOjaSIKdzmRt/aINnyEdSRYdB4latsxizcDqY53wtn7M5mseSBmHouNuNjr42W/wAO52vxupnfIGU0ZmkIdIcxcC4kFrW3uPEhbJD5P0Yb59a8u/wwgD73IOWEb/o5HWqqVzBf0onh9u+zgFtG8F8e2+BzS0bu0blErCAb/knAvbbjewcLdVHuN7hammBdSVEc9uDXtMTj4G5bfxIUn7o8HmwXDI4aqMxyB0mZjrHRz3EcLjggqzhlV8imjk/5cjX/AOVwP8Fc+mxGOphbO17eyczOH3Fstr3v4KvW8zdPPg8r56GMy0ziXZGC74b6luUaub0I5ceFzH4q6uNhpg+oEZOsOaQNvx9Dh9yDltTiQxisqJxwlme5vgXHLx7rKxO57CDhWDAvFnTCSUjucLN/7WtKi7dxunqMdlZLWxugpmkEh4yvlt80A6gdXHlw7rHTwhkTmMFgGFrQOXm2ACCkruKuPsT6vo/s0X4Gqpj9nKwE/wB1qP8ARk/orb7HxOgoaVrwWubTxBwIsQQwXBHIoKw72vW9Z9YPwNUz+T16rP2iT4MUU71MCqqjFatzKedzXSAhzYnuBGRuoIFipN3UQVWEYFOY4XCoDpnRMkYWlxyty6OtfUe1Bum8XDDjGG1cTRdxiJaOrmWe0e9oUPeTjizaWqnp3G3bRtc3vdGTce55PsWwbmdocVxaqlZXdq+ARkl0seTI/MMoBsOILrju5LWt4u7uq2XqzW4Y15iz9o3sgS+B17kWGpbfgeFtD3hYlQttZvPrIsX+RUHZGMSxxaszlziRn1vwBJH7pWqz74cWrY+wYxjZCMpfHC/tOmguQD4N9y2nc1u3mo5vl+INLXi5hjf6V3cZX9DqbA66knkgx3lJYWWTUtTbRzHROPQtOZo9zne5SXulxZuL4VTEG5jYInjoY/N+AafaslttszHtbSSU8hyk6sfa+R49F38COhKr1QzYtupneBGQwnzg5rpIZbcHAi2vgQevRBZ6rqW0bHSSENaxpc4nQAAXJ+5Vh2EhO1uPNltdpnfUO7mscXtv7cg9q9WN7bYtvDb8mihIY4+cynjeM3Pz3OJsPaB1Uubp9gBsZC50pDqmUDtCNQwDURjr1J5nwCCIvKA9bH6iP+ZWVpfQb9EfBV636YJU12KZoYJpGuhjAcyNzgT5wtcCysNTjK1oP7I+CCMvKI9WM+0M/C9ercD6pb9dJ8QuO/uhkr8Oa2GN8jhOwkMaXG2V4vYa8wvTuNo5KHCmNmY+N3ayHK9pabX42OvJBuOPfo0/1Mn4CoE8nH9Pm+zn8bVP2NRmWnma0EkxPAA4klpACg7yfcJnoa2Z00Msbewtd8bmC+dunnAdEE+oiICIiAiIgIiICIiAiIg+AW4L6iIPNXukYwmEAvHAO59R4rwUGPx1Byyfkn8CHcL+P9VmFi8XwVmIi/ov5OH8eqp8TXPE9PDO/CeyfL9pWMM4p+XJH3j+9cMmDdfVo73VOBG1zl5fOYffw+5ZGk2rHCVlu9mv3H+qq4+b4d9DNE0t4p78vya6WOelHg2dFj6fGoKjhIAejvN+K9zXh/Ag+BWljy48kbpaJ8pU7Y7U70ackRFI4fCLr6BZEQEXTNVMg9N7W+JAWMqtpIYfRJef8I/iVBl4nDi79oj7paYcl+7WZdVaKypJDA2Nt9POFz331WOlwerFz2hPcJHXSXaGeuOWBuW/Tzne86BZajZJhkEj53lzrE2JJy6cLnvWLrBxV5mLXmI3u29RHl/jS3lwViJisTP011sVsvXSSTZHPc5uUkhxva1uq25avsdSnz5Tz80fE/wW0K9yiLxwsTee32VeYTX48xX6C4dmL3sL9bLmi01IREQEREBERAREQcBGAb2F/ALmiIC+OaHcRdfUQcWsDOAA8FyREBERAREQEREBERAREQEREBERAREQEREBERAREQcXsEgsQCDyOqwdfsxHNrGch6cR/wCFnkUGfhcWeNZK7S4s2TFO6TpodXgM1N83OOrNfu4rH3dTn5zT7WqTFwkibL6QB8QCsbLyCm94rzHr/DRpzW2tXrtHzMTmZwlf/mJXaMbnH6133f0W4vwiCTjEz2C3wXV/+DT/APLHvd/VQ/lPG17uX1sk/H8NPbj9Iai7GZ3frXfcPguiStkm9KR5/eK3hmCQM/VN9tz8V6oaVkPosa3wAC6jk/FX/Uze8vJ5jgr3MftDQqfC5qr0Y3eJ0HvKzVFsrzmf+63+pW0oreDknD4+u/zT49ivl5nlt1V6nno6JlGLRtDfifE815caon17WsaQGlwLz3Doski074KWx/D1qvgpVy2i/T+rqpqdtK0MYLACwXaiKWIisahxMzM7kREXrwREQEREBERAREQEREBERAREQEREBERAREQEREBERAREQEREBERAREQEREBERAREQEREBERAREQEREBERAREQEREBERAREQEREBERAREQEREBERAREQEREBERAREQEREBERAREQEREBERAREQEREBERAREQEREBERAREQEREBERAREQEREBERAREQEREBERAREQEREBERAREQEREBERAREQEREH/2Q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24BCA964-5ACD-C744-8838-0B4F53E59F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775" y="1676400"/>
            <a:ext cx="7848600" cy="323165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wrap="square" lIns="182880" tIns="91440" rIns="137160" bIns="91440">
            <a:spAutoFit/>
          </a:bodyPr>
          <a:lstStyle/>
          <a:p>
            <a:r>
              <a:rPr lang="en-US" altLang="en-US" b="1" dirty="0">
                <a:latin typeface="Courier New" panose="02070309020205020404" pitchFamily="49" charset="0"/>
              </a:rPr>
              <a:t>Shortest-Path(G, t) {</a:t>
            </a:r>
          </a:p>
          <a:p>
            <a:r>
              <a:rPr lang="en-US" altLang="en-US" b="1" dirty="0">
                <a:solidFill>
                  <a:srgbClr val="003399"/>
                </a:solidFill>
                <a:latin typeface="Courier New" panose="02070309020205020404" pitchFamily="49" charset="0"/>
              </a:rPr>
              <a:t>   foreach</a:t>
            </a:r>
            <a:r>
              <a:rPr lang="en-US" altLang="en-US" b="1" dirty="0">
                <a:latin typeface="Courier New" panose="02070309020205020404" pitchFamily="49" charset="0"/>
              </a:rPr>
              <a:t> node v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</a:t>
            </a:r>
            <a:r>
              <a:rPr lang="en-US" altLang="en-US" b="1" dirty="0">
                <a:latin typeface="Courier New" panose="02070309020205020404" pitchFamily="49" charset="0"/>
              </a:rPr>
              <a:t> V</a:t>
            </a:r>
          </a:p>
          <a:p>
            <a:r>
              <a:rPr lang="en-US" altLang="en-US" b="1" dirty="0">
                <a:latin typeface="Courier New" panose="02070309020205020404" pitchFamily="49" charset="0"/>
              </a:rPr>
              <a:t>      M[0, v]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</a:t>
            </a:r>
            <a:r>
              <a:rPr lang="en-US" altLang="en-US" b="1" dirty="0">
                <a:latin typeface="Courier New" panose="02070309020205020404" pitchFamily="49" charset="0"/>
              </a:rPr>
              <a:t>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</a:t>
            </a:r>
            <a:endParaRPr lang="en-US" altLang="en-US" b="1" dirty="0">
              <a:latin typeface="Courier New" panose="02070309020205020404" pitchFamily="49" charset="0"/>
            </a:endParaRPr>
          </a:p>
          <a:p>
            <a:r>
              <a:rPr lang="en-US" altLang="en-US" b="1" dirty="0">
                <a:latin typeface="Courier New" panose="02070309020205020404" pitchFamily="49" charset="0"/>
              </a:rPr>
              <a:t>   M[0, t]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</a:t>
            </a:r>
            <a:r>
              <a:rPr lang="en-US" altLang="en-US" b="1" dirty="0">
                <a:latin typeface="Courier New" panose="02070309020205020404" pitchFamily="49" charset="0"/>
              </a:rPr>
              <a:t> 0</a:t>
            </a:r>
          </a:p>
          <a:p>
            <a:endParaRPr lang="en-US" altLang="en-US" b="1" dirty="0">
              <a:latin typeface="Courier New" panose="02070309020205020404" pitchFamily="49" charset="0"/>
            </a:endParaRPr>
          </a:p>
          <a:p>
            <a:r>
              <a:rPr lang="en-US" altLang="en-US" b="1" dirty="0">
                <a:latin typeface="Courier New" panose="02070309020205020404" pitchFamily="49" charset="0"/>
              </a:rPr>
              <a:t>   </a:t>
            </a:r>
            <a:r>
              <a:rPr lang="en-US" altLang="en-US" b="1" dirty="0">
                <a:solidFill>
                  <a:srgbClr val="003399"/>
                </a:solidFill>
                <a:latin typeface="Courier New" panose="02070309020205020404" pitchFamily="49" charset="0"/>
              </a:rPr>
              <a:t>for</a:t>
            </a:r>
            <a:r>
              <a:rPr lang="en-US" altLang="en-US" b="1" dirty="0">
                <a:latin typeface="Courier New" panose="02070309020205020404" pitchFamily="49" charset="0"/>
              </a:rPr>
              <a:t> </a:t>
            </a:r>
            <a:r>
              <a:rPr lang="en-US" altLang="en-US" b="1" dirty="0" err="1">
                <a:latin typeface="Courier New" panose="02070309020205020404" pitchFamily="49" charset="0"/>
              </a:rPr>
              <a:t>i</a:t>
            </a:r>
            <a:r>
              <a:rPr lang="en-US" altLang="en-US" b="1" dirty="0">
                <a:latin typeface="Courier New" panose="02070309020205020404" pitchFamily="49" charset="0"/>
              </a:rPr>
              <a:t> = 1 to n-1</a:t>
            </a:r>
          </a:p>
          <a:p>
            <a:r>
              <a:rPr lang="en-US" altLang="en-US" b="1" dirty="0">
                <a:solidFill>
                  <a:srgbClr val="003399"/>
                </a:solidFill>
                <a:latin typeface="Courier New" panose="02070309020205020404" pitchFamily="49" charset="0"/>
              </a:rPr>
              <a:t>      foreach</a:t>
            </a:r>
            <a:r>
              <a:rPr lang="en-US" altLang="en-US" b="1" dirty="0">
                <a:latin typeface="Courier New" panose="02070309020205020404" pitchFamily="49" charset="0"/>
              </a:rPr>
              <a:t> node v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 </a:t>
            </a:r>
            <a:r>
              <a:rPr lang="en-US" altLang="en-US" b="1" dirty="0">
                <a:latin typeface="Courier New" panose="02070309020205020404" pitchFamily="49" charset="0"/>
              </a:rPr>
              <a:t>V</a:t>
            </a:r>
          </a:p>
          <a:p>
            <a:r>
              <a:rPr lang="en-US" altLang="en-US" b="1" dirty="0">
                <a:latin typeface="Courier New" panose="02070309020205020404" pitchFamily="49" charset="0"/>
              </a:rPr>
              <a:t>         M[</a:t>
            </a:r>
            <a:r>
              <a:rPr lang="en-US" altLang="en-US" b="1" dirty="0" err="1">
                <a:latin typeface="Courier New" panose="02070309020205020404" pitchFamily="49" charset="0"/>
              </a:rPr>
              <a:t>i</a:t>
            </a:r>
            <a:r>
              <a:rPr lang="en-US" altLang="en-US" b="1" dirty="0">
                <a:latin typeface="Courier New" panose="02070309020205020404" pitchFamily="49" charset="0"/>
              </a:rPr>
              <a:t>, v]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 M[i-1, v]</a:t>
            </a:r>
            <a:endParaRPr lang="en-US" altLang="en-US" b="1" dirty="0">
              <a:latin typeface="Courier New" panose="02070309020205020404" pitchFamily="49" charset="0"/>
            </a:endParaRPr>
          </a:p>
          <a:p>
            <a:r>
              <a:rPr lang="en-US" altLang="en-US" b="1" dirty="0">
                <a:latin typeface="Courier New" panose="02070309020205020404" pitchFamily="49" charset="0"/>
              </a:rPr>
              <a:t>      </a:t>
            </a:r>
            <a:r>
              <a:rPr lang="en-US" altLang="en-US" b="1" dirty="0">
                <a:solidFill>
                  <a:srgbClr val="003399"/>
                </a:solidFill>
                <a:latin typeface="Courier New" panose="02070309020205020404" pitchFamily="49" charset="0"/>
              </a:rPr>
              <a:t>foreach</a:t>
            </a:r>
            <a:r>
              <a:rPr lang="en-US" altLang="en-US" b="1" dirty="0">
                <a:latin typeface="Courier New" panose="02070309020205020404" pitchFamily="49" charset="0"/>
              </a:rPr>
              <a:t> edge (v, w)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 </a:t>
            </a:r>
            <a:r>
              <a:rPr lang="en-US" altLang="en-US" b="1" dirty="0">
                <a:latin typeface="Courier New" panose="02070309020205020404" pitchFamily="49" charset="0"/>
              </a:rPr>
              <a:t>E</a:t>
            </a:r>
          </a:p>
          <a:p>
            <a:r>
              <a:rPr lang="en-US" altLang="en-US" b="1" dirty="0">
                <a:latin typeface="Courier New" panose="02070309020205020404" pitchFamily="49" charset="0"/>
              </a:rPr>
              <a:t>         M[</a:t>
            </a:r>
            <a:r>
              <a:rPr lang="en-US" altLang="en-US" b="1" dirty="0" err="1">
                <a:latin typeface="Courier New" panose="02070309020205020404" pitchFamily="49" charset="0"/>
              </a:rPr>
              <a:t>i</a:t>
            </a:r>
            <a:r>
              <a:rPr lang="en-US" altLang="en-US" b="1" dirty="0">
                <a:latin typeface="Courier New" panose="02070309020205020404" pitchFamily="49" charset="0"/>
              </a:rPr>
              <a:t>, v] 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 min { M[</a:t>
            </a:r>
            <a:r>
              <a:rPr lang="en-US" altLang="en-US" b="1" dirty="0" err="1">
                <a:latin typeface="Courier New" panose="02070309020205020404" pitchFamily="49" charset="0"/>
                <a:sym typeface="Symbol" pitchFamily="2" charset="2"/>
              </a:rPr>
              <a:t>i</a:t>
            </a:r>
            <a:r>
              <a:rPr lang="en-US" altLang="en-US" b="1" dirty="0">
                <a:latin typeface="Courier New" panose="02070309020205020404" pitchFamily="49" charset="0"/>
                <a:sym typeface="Symbol" pitchFamily="2" charset="2"/>
              </a:rPr>
              <a:t>, v], M[i-1, w] + </a:t>
            </a:r>
            <a:r>
              <a:rPr lang="en-US" altLang="en-US" b="1" dirty="0" err="1">
                <a:latin typeface="Courier New" panose="02070309020205020404" pitchFamily="49" charset="0"/>
              </a:rPr>
              <a:t>c</a:t>
            </a:r>
            <a:r>
              <a:rPr lang="en-US" altLang="en-US" b="1" baseline="-25000" dirty="0" err="1">
                <a:latin typeface="Courier New" panose="02070309020205020404" pitchFamily="49" charset="0"/>
              </a:rPr>
              <a:t>vw</a:t>
            </a:r>
            <a:r>
              <a:rPr lang="en-US" altLang="en-US" b="1" baseline="-25000" dirty="0">
                <a:latin typeface="Courier New" panose="02070309020205020404" pitchFamily="49" charset="0"/>
              </a:rPr>
              <a:t> </a:t>
            </a:r>
            <a:r>
              <a:rPr lang="en-US" altLang="en-US" b="1" dirty="0">
                <a:latin typeface="Courier New" panose="02070309020205020404" pitchFamily="49" charset="0"/>
              </a:rPr>
              <a:t>}</a:t>
            </a:r>
          </a:p>
          <a:p>
            <a:r>
              <a:rPr lang="en-US" altLang="en-US" b="1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69200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JBF232@WKKQXNNFUVWZY5H8" val="4888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hello&#10;&#10;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76216</TotalTime>
  <Words>988</Words>
  <Application>Microsoft Macintosh PowerPoint</Application>
  <PresentationFormat>On-screen Show (4:3)</PresentationFormat>
  <Paragraphs>142</Paragraphs>
  <Slides>12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Arial</vt:lpstr>
      <vt:lpstr>Courier New</vt:lpstr>
      <vt:lpstr>Office Theme</vt:lpstr>
      <vt:lpstr>Equation</vt:lpstr>
      <vt:lpstr>Module 7.3: Optimization -- Dynamic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Cornell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yth</dc:title>
  <dc:creator>Jake Feldman</dc:creator>
  <cp:lastModifiedBy>Zhang, Dennis</cp:lastModifiedBy>
  <cp:revision>834</cp:revision>
  <dcterms:created xsi:type="dcterms:W3CDTF">2015-04-30T01:39:07Z</dcterms:created>
  <dcterms:modified xsi:type="dcterms:W3CDTF">2018-12-02T20:34:28Z</dcterms:modified>
</cp:coreProperties>
</file>